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4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6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6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6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1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6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1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9CC6A-2A4F-4165-B67D-1A27B7C6D4F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E604-78A5-4E65-9038-24EF0107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89" y="707265"/>
            <a:ext cx="4713668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 smtClean="0"/>
              <a:t>«RADĀM NOVADAM» </a:t>
            </a:r>
            <a:br>
              <a:rPr lang="lv-LV" dirty="0" smtClean="0"/>
            </a:br>
            <a:r>
              <a:rPr lang="lv-LV" sz="2400" dirty="0" smtClean="0"/>
              <a:t>2016. GADA RUDENS -2018. GADA VASARA</a:t>
            </a:r>
            <a:br>
              <a:rPr lang="lv-LV" sz="2400" dirty="0" smtClean="0"/>
            </a:br>
            <a:r>
              <a:rPr lang="lv-LV" sz="2400" dirty="0" smtClean="0"/>
              <a:t>100 000 EUR GRANTU FONDS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98929" y="211300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400" u="sng" dirty="0" smtClean="0">
                <a:latin typeface="Calibri" panose="020F0502020204030204" pitchFamily="34" charset="0"/>
              </a:rPr>
              <a:t>Dalībnieki:</a:t>
            </a:r>
          </a:p>
          <a:p>
            <a:r>
              <a:rPr lang="lv-LV" sz="2400" dirty="0" smtClean="0">
                <a:latin typeface="Calibri" panose="020F0502020204030204" pitchFamily="34" charset="0"/>
              </a:rPr>
              <a:t>Visi Latvijas novadi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50 </a:t>
            </a:r>
            <a:r>
              <a:rPr lang="en-US" sz="2400" dirty="0" err="1">
                <a:latin typeface="Calibri" panose="020F0502020204030204" pitchFamily="34" charset="0"/>
              </a:rPr>
              <a:t>studentu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komandas</a:t>
            </a:r>
            <a:r>
              <a:rPr lang="en-US" sz="2400" dirty="0">
                <a:latin typeface="Calibri" panose="020F0502020204030204" pitchFamily="34" charset="0"/>
              </a:rPr>
              <a:t>, 200 </a:t>
            </a:r>
            <a:r>
              <a:rPr lang="en-US" sz="2400" dirty="0" err="1">
                <a:latin typeface="Calibri" panose="020F0502020204030204" pitchFamily="34" charset="0"/>
              </a:rPr>
              <a:t>studenti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1</a:t>
            </a:r>
            <a:r>
              <a:rPr lang="lv-LV" sz="2400" dirty="0" smtClean="0">
                <a:latin typeface="Calibri" panose="020F0502020204030204" pitchFamily="34" charset="0"/>
              </a:rPr>
              <a:t>0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augstskolas</a:t>
            </a:r>
            <a:endParaRPr lang="lv-LV" sz="2400" dirty="0" smtClean="0">
              <a:latin typeface="Calibri" panose="020F0502020204030204" pitchFamily="34" charset="0"/>
            </a:endParaRPr>
          </a:p>
          <a:p>
            <a:endParaRPr lang="lv-LV" sz="2400" dirty="0">
              <a:latin typeface="Calibri" panose="020F0502020204030204" pitchFamily="34" charset="0"/>
            </a:endParaRPr>
          </a:p>
          <a:p>
            <a:r>
              <a:rPr lang="lv-LV" sz="2400" u="sng" dirty="0" smtClean="0">
                <a:latin typeface="Calibri" panose="020F0502020204030204" pitchFamily="34" charset="0"/>
              </a:rPr>
              <a:t>Minimālie mērķi:</a:t>
            </a:r>
            <a:endParaRPr lang="en-US" sz="2400" u="sng" dirty="0">
              <a:latin typeface="Calibri" panose="020F0502020204030204" pitchFamily="34" charset="0"/>
            </a:endParaRPr>
          </a:p>
          <a:p>
            <a:r>
              <a:rPr lang="lv-LV" sz="2400" dirty="0" smtClean="0">
                <a:latin typeface="Calibri" panose="020F0502020204030204" pitchFamily="34" charset="0"/>
              </a:rPr>
              <a:t>25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jaunas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darba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vietas</a:t>
            </a:r>
            <a:endParaRPr lang="lv-LV" sz="2400" dirty="0" smtClean="0">
              <a:latin typeface="Calibri" panose="020F0502020204030204" pitchFamily="34" charset="0"/>
            </a:endParaRPr>
          </a:p>
          <a:p>
            <a:r>
              <a:rPr lang="lv-LV" sz="2400" dirty="0" smtClean="0">
                <a:latin typeface="Calibri" panose="020F0502020204030204" pitchFamily="34" charset="0"/>
              </a:rPr>
              <a:t>25 </a:t>
            </a:r>
            <a:r>
              <a:rPr lang="lv-LV" sz="2400" dirty="0">
                <a:latin typeface="Calibri" panose="020F0502020204030204" pitchFamily="34" charset="0"/>
              </a:rPr>
              <a:t>jauni uzņēmumi </a:t>
            </a:r>
          </a:p>
          <a:p>
            <a:r>
              <a:rPr lang="it-IT" sz="2400" dirty="0" smtClean="0">
                <a:latin typeface="Calibri" panose="020F0502020204030204" pitchFamily="34" charset="0"/>
              </a:rPr>
              <a:t>1m </a:t>
            </a:r>
            <a:r>
              <a:rPr lang="it-IT" sz="2400" dirty="0">
                <a:latin typeface="Calibri" panose="020F0502020204030204" pitchFamily="34" charset="0"/>
              </a:rPr>
              <a:t>EUR finansējuma un </a:t>
            </a:r>
            <a:r>
              <a:rPr lang="it-IT" sz="2400" dirty="0" smtClean="0">
                <a:latin typeface="Calibri" panose="020F0502020204030204" pitchFamily="34" charset="0"/>
              </a:rPr>
              <a:t>investīciju</a:t>
            </a:r>
            <a:endParaRPr lang="lv-LV" sz="2400" dirty="0" smtClean="0">
              <a:latin typeface="Calibri" panose="020F0502020204030204" pitchFamily="34" charset="0"/>
            </a:endParaRPr>
          </a:p>
          <a:p>
            <a:r>
              <a:rPr lang="lv-LV" sz="2400" dirty="0" smtClean="0">
                <a:latin typeface="Calibri" panose="020F0502020204030204" pitchFamily="34" charset="0"/>
              </a:rPr>
              <a:t>80 publikācijas starp DELFI.LV galvenajām ziņām</a:t>
            </a:r>
            <a:endParaRPr lang="en-US" sz="2400" dirty="0"/>
          </a:p>
        </p:txBody>
      </p:sp>
      <p:pic>
        <p:nvPicPr>
          <p:cNvPr id="1026" name="Picture 2" descr="http://ljp.lv/wp-content/uploads/2015/12/lv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29" y="2382473"/>
            <a:ext cx="52863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1438" y="6227033"/>
            <a:ext cx="7892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u="sng" dirty="0" smtClean="0"/>
              <a:t>Konkurss kā dalībnieku, rīkotāju un atbalstītāju dāvana Latvijai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9279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ORGANIZĒŠANA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Rīko</a:t>
            </a:r>
            <a:r>
              <a:rPr lang="en-US" sz="2400" dirty="0"/>
              <a:t> </a:t>
            </a:r>
            <a:r>
              <a:rPr lang="en-US" sz="2400" dirty="0" err="1"/>
              <a:t>biedrība</a:t>
            </a:r>
            <a:r>
              <a:rPr lang="en-US" sz="2400" dirty="0"/>
              <a:t> </a:t>
            </a:r>
            <a:r>
              <a:rPr lang="lv-LV" sz="2400" dirty="0" smtClean="0"/>
              <a:t>«</a:t>
            </a:r>
            <a:r>
              <a:rPr lang="en-US" sz="2400" dirty="0" err="1" smtClean="0"/>
              <a:t>Radām</a:t>
            </a:r>
            <a:r>
              <a:rPr lang="en-US" sz="2400" dirty="0" smtClean="0"/>
              <a:t> </a:t>
            </a:r>
            <a:r>
              <a:rPr lang="en-US" sz="2400" dirty="0" err="1" smtClean="0"/>
              <a:t>Novadam</a:t>
            </a:r>
            <a:r>
              <a:rPr lang="lv-LV" sz="2400" dirty="0" smtClean="0"/>
              <a:t>»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2016. </a:t>
            </a:r>
            <a:r>
              <a:rPr lang="en-US" sz="2400" dirty="0" err="1"/>
              <a:t>gada</a:t>
            </a:r>
            <a:r>
              <a:rPr lang="en-US" sz="2400" dirty="0"/>
              <a:t> </a:t>
            </a:r>
            <a:r>
              <a:rPr lang="en-US" sz="2400" dirty="0" err="1"/>
              <a:t>oktobris</a:t>
            </a:r>
            <a:r>
              <a:rPr lang="en-US" sz="2400" dirty="0"/>
              <a:t>- 2017. </a:t>
            </a:r>
            <a:r>
              <a:rPr lang="en-US" sz="2400" dirty="0" err="1"/>
              <a:t>gada</a:t>
            </a:r>
            <a:r>
              <a:rPr lang="en-US" sz="2400" dirty="0"/>
              <a:t> </a:t>
            </a:r>
            <a:r>
              <a:rPr lang="en-US" sz="2400" dirty="0" err="1"/>
              <a:t>maijs</a:t>
            </a:r>
            <a:r>
              <a:rPr lang="en-US" sz="2400" dirty="0"/>
              <a:t>. </a:t>
            </a:r>
            <a:r>
              <a:rPr lang="en-US" sz="2400" dirty="0" err="1"/>
              <a:t>Komandu</a:t>
            </a:r>
            <a:r>
              <a:rPr lang="en-US" sz="2400" dirty="0"/>
              <a:t> </a:t>
            </a:r>
            <a:r>
              <a:rPr lang="en-US" sz="2400" dirty="0" err="1"/>
              <a:t>atlase</a:t>
            </a:r>
            <a:r>
              <a:rPr lang="en-US" sz="2400" dirty="0"/>
              <a:t> un </a:t>
            </a:r>
            <a:r>
              <a:rPr lang="en-US" sz="2400" dirty="0" err="1"/>
              <a:t>rīcības</a:t>
            </a:r>
            <a:r>
              <a:rPr lang="en-US" sz="2400" dirty="0"/>
              <a:t> </a:t>
            </a:r>
            <a:r>
              <a:rPr lang="en-US" sz="2400" dirty="0" err="1"/>
              <a:t>plānu</a:t>
            </a:r>
            <a:r>
              <a:rPr lang="en-US" sz="2400" dirty="0"/>
              <a:t> </a:t>
            </a:r>
            <a:r>
              <a:rPr lang="en-US" sz="2400" dirty="0" err="1"/>
              <a:t>izstrāde</a:t>
            </a:r>
            <a:endParaRPr lang="en-US" sz="2400" dirty="0"/>
          </a:p>
          <a:p>
            <a:r>
              <a:rPr lang="en-US" sz="2400" dirty="0"/>
              <a:t>2017. </a:t>
            </a:r>
            <a:r>
              <a:rPr lang="en-US" sz="2400" dirty="0" err="1"/>
              <a:t>gada</a:t>
            </a:r>
            <a:r>
              <a:rPr lang="en-US" sz="2400" dirty="0"/>
              <a:t> </a:t>
            </a:r>
            <a:r>
              <a:rPr lang="en-US" sz="2400" dirty="0" err="1"/>
              <a:t>jūnijs</a:t>
            </a:r>
            <a:r>
              <a:rPr lang="en-US" sz="2400" dirty="0"/>
              <a:t>. </a:t>
            </a:r>
            <a:r>
              <a:rPr lang="en-US" sz="2400" dirty="0" err="1"/>
              <a:t>Starpfināls</a:t>
            </a:r>
            <a:r>
              <a:rPr lang="en-US" sz="2400" dirty="0"/>
              <a:t>, </a:t>
            </a:r>
            <a:r>
              <a:rPr lang="en-US" sz="2400" dirty="0" err="1"/>
              <a:t>kurā</a:t>
            </a:r>
            <a:r>
              <a:rPr lang="en-US" sz="2400" dirty="0"/>
              <a:t> </a:t>
            </a:r>
            <a:r>
              <a:rPr lang="en-US" sz="2400" dirty="0" err="1"/>
              <a:t>prezentē</a:t>
            </a:r>
            <a:r>
              <a:rPr lang="en-US" sz="2400" dirty="0"/>
              <a:t> </a:t>
            </a:r>
            <a:r>
              <a:rPr lang="en-US" sz="2400" dirty="0" err="1"/>
              <a:t>labākos</a:t>
            </a:r>
            <a:r>
              <a:rPr lang="en-US" sz="2400" dirty="0"/>
              <a:t> </a:t>
            </a:r>
            <a:r>
              <a:rPr lang="en-US" sz="2400" dirty="0" err="1"/>
              <a:t>rīcības</a:t>
            </a:r>
            <a:r>
              <a:rPr lang="en-US" sz="2400" dirty="0"/>
              <a:t> </a:t>
            </a:r>
            <a:r>
              <a:rPr lang="en-US" sz="2400" dirty="0" err="1"/>
              <a:t>plānus</a:t>
            </a:r>
            <a:endParaRPr lang="en-US" sz="2400" dirty="0"/>
          </a:p>
          <a:p>
            <a:r>
              <a:rPr lang="en-US" sz="2400" dirty="0"/>
              <a:t>2017. </a:t>
            </a:r>
            <a:r>
              <a:rPr lang="en-US" sz="2400" dirty="0" err="1"/>
              <a:t>gada</a:t>
            </a:r>
            <a:r>
              <a:rPr lang="en-US" sz="2400" dirty="0"/>
              <a:t> </a:t>
            </a:r>
            <a:r>
              <a:rPr lang="en-US" sz="2400" dirty="0" err="1"/>
              <a:t>jūnijs</a:t>
            </a:r>
            <a:r>
              <a:rPr lang="en-US" sz="2400" dirty="0"/>
              <a:t>- 2018. </a:t>
            </a:r>
            <a:r>
              <a:rPr lang="en-US" sz="2400" dirty="0" err="1"/>
              <a:t>gada</a:t>
            </a:r>
            <a:r>
              <a:rPr lang="en-US" sz="2400" dirty="0"/>
              <a:t> </a:t>
            </a:r>
            <a:r>
              <a:rPr lang="en-US" sz="2400" dirty="0" err="1"/>
              <a:t>maijs</a:t>
            </a:r>
            <a:r>
              <a:rPr lang="en-US" sz="2400" dirty="0"/>
              <a:t>. </a:t>
            </a:r>
            <a:r>
              <a:rPr lang="en-US" sz="2400" dirty="0" err="1"/>
              <a:t>Rīcības</a:t>
            </a:r>
            <a:r>
              <a:rPr lang="en-US" sz="2400" dirty="0"/>
              <a:t> </a:t>
            </a:r>
            <a:r>
              <a:rPr lang="en-US" sz="2400" dirty="0" err="1"/>
              <a:t>plānu</a:t>
            </a:r>
            <a:r>
              <a:rPr lang="en-US" sz="2400" dirty="0"/>
              <a:t> </a:t>
            </a:r>
            <a:r>
              <a:rPr lang="en-US" sz="2400" dirty="0" err="1"/>
              <a:t>īstenošana</a:t>
            </a:r>
            <a:endParaRPr lang="en-US" sz="2400" dirty="0"/>
          </a:p>
          <a:p>
            <a:r>
              <a:rPr lang="en-US" sz="2400" dirty="0"/>
              <a:t>2018. </a:t>
            </a:r>
            <a:r>
              <a:rPr lang="en-US" sz="2400" dirty="0" err="1"/>
              <a:t>gada</a:t>
            </a:r>
            <a:r>
              <a:rPr lang="en-US" sz="2400" dirty="0"/>
              <a:t> </a:t>
            </a:r>
            <a:r>
              <a:rPr lang="en-US" sz="2400" dirty="0" err="1"/>
              <a:t>jūnijs</a:t>
            </a:r>
            <a:r>
              <a:rPr lang="en-US" sz="2400" dirty="0"/>
              <a:t>. </a:t>
            </a:r>
            <a:r>
              <a:rPr lang="en-US" sz="2400" dirty="0" err="1"/>
              <a:t>Konkursa</a:t>
            </a:r>
            <a:r>
              <a:rPr lang="en-US" sz="2400" dirty="0"/>
              <a:t> </a:t>
            </a:r>
            <a:r>
              <a:rPr lang="en-US" sz="2400" dirty="0" err="1"/>
              <a:t>noslēgums</a:t>
            </a:r>
            <a:r>
              <a:rPr lang="en-US" sz="2400" dirty="0"/>
              <a:t>. </a:t>
            </a:r>
            <a:r>
              <a:rPr lang="en-US" sz="2400" dirty="0" err="1"/>
              <a:t>Uzvarētāju</a:t>
            </a:r>
            <a:r>
              <a:rPr lang="en-US" sz="2400" dirty="0"/>
              <a:t> </a:t>
            </a:r>
            <a:r>
              <a:rPr lang="en-US" sz="2400" dirty="0" err="1"/>
              <a:t>apbalvošana</a:t>
            </a:r>
            <a:r>
              <a:rPr lang="en-US" sz="2400" dirty="0"/>
              <a:t> un </a:t>
            </a:r>
            <a:r>
              <a:rPr lang="en-US" sz="2400" dirty="0" err="1"/>
              <a:t>cildināšana</a:t>
            </a:r>
            <a:endParaRPr lang="en-US" sz="2400" dirty="0"/>
          </a:p>
          <a:p>
            <a:pPr marL="0" indent="0">
              <a:buNone/>
            </a:pPr>
            <a:endParaRPr lang="lv-LV" sz="2400" dirty="0" smtClean="0"/>
          </a:p>
          <a:p>
            <a:pPr marL="0" indent="0">
              <a:buNone/>
            </a:pPr>
            <a:r>
              <a:rPr lang="en-US" sz="2400" dirty="0" err="1" smtClean="0"/>
              <a:t>Kopējās</a:t>
            </a:r>
            <a:r>
              <a:rPr lang="en-US" sz="2400" dirty="0" smtClean="0"/>
              <a:t> </a:t>
            </a:r>
            <a:r>
              <a:rPr lang="en-US" sz="2400" dirty="0" err="1"/>
              <a:t>izmaksās</a:t>
            </a:r>
            <a:r>
              <a:rPr lang="en-US" sz="2400" dirty="0"/>
              <a:t> 80-100k EUR. </a:t>
            </a:r>
            <a:endParaRPr lang="lv-LV" sz="2400" dirty="0" smtClean="0"/>
          </a:p>
          <a:p>
            <a:pPr marL="0" indent="0">
              <a:buNone/>
            </a:pPr>
            <a:r>
              <a:rPr lang="en-US" sz="2400" dirty="0" smtClean="0"/>
              <a:t>30-50 </a:t>
            </a:r>
            <a:r>
              <a:rPr lang="en-US" sz="2400" dirty="0"/>
              <a:t>% </a:t>
            </a:r>
            <a:r>
              <a:rPr lang="en-US" sz="2400" dirty="0" err="1"/>
              <a:t>sedz</a:t>
            </a:r>
            <a:r>
              <a:rPr lang="en-US" sz="2400" dirty="0"/>
              <a:t> </a:t>
            </a:r>
            <a:r>
              <a:rPr lang="en-US" sz="2400" dirty="0" err="1"/>
              <a:t>novadi</a:t>
            </a:r>
            <a:r>
              <a:rPr lang="en-US" sz="2400" dirty="0"/>
              <a:t> un </a:t>
            </a:r>
            <a:r>
              <a:rPr lang="lv-LV" sz="2400" dirty="0" smtClean="0"/>
              <a:t>atbalstītāji</a:t>
            </a:r>
            <a:r>
              <a:rPr lang="en-US" sz="2400" dirty="0" smtClean="0"/>
              <a:t>. </a:t>
            </a:r>
            <a:endParaRPr lang="lv-LV" sz="2400" dirty="0" smtClean="0"/>
          </a:p>
          <a:p>
            <a:pPr marL="0" indent="0">
              <a:buNone/>
            </a:pPr>
            <a:r>
              <a:rPr lang="en-US" sz="2400" dirty="0" smtClean="0"/>
              <a:t>50</a:t>
            </a:r>
            <a:r>
              <a:rPr lang="en-US" sz="2400" dirty="0"/>
              <a:t>% </a:t>
            </a:r>
            <a:r>
              <a:rPr lang="en-US" sz="2400" dirty="0" err="1"/>
              <a:t>valsts</a:t>
            </a:r>
            <a:r>
              <a:rPr lang="en-US" sz="2400" dirty="0"/>
              <a:t> </a:t>
            </a:r>
            <a:r>
              <a:rPr lang="en-US" sz="2400" dirty="0" err="1"/>
              <a:t>līdzfinansējums</a:t>
            </a:r>
            <a:r>
              <a:rPr lang="en-US" sz="2400" dirty="0" smtClean="0"/>
              <a:t>.</a:t>
            </a:r>
            <a:r>
              <a:rPr lang="lv-LV" sz="2400" dirty="0" smtClean="0"/>
              <a:t> </a:t>
            </a:r>
          </a:p>
          <a:p>
            <a:pPr marL="0" indent="0">
              <a:buNone/>
            </a:pPr>
            <a:r>
              <a:rPr lang="lv-LV" sz="2400" dirty="0" smtClean="0"/>
              <a:t>Papildus </a:t>
            </a:r>
            <a:r>
              <a:rPr lang="lv-LV" sz="2400" dirty="0" smtClean="0"/>
              <a:t>100 000 EUR </a:t>
            </a:r>
            <a:r>
              <a:rPr lang="lv-LV" sz="2400" dirty="0" err="1" smtClean="0"/>
              <a:t>grantu</a:t>
            </a:r>
            <a:r>
              <a:rPr lang="lv-LV" sz="2400" dirty="0" smtClean="0"/>
              <a:t> fonds, kuru nodrošina novadi.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1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IZMAKSU POZĪCIJAS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4093" y="1690688"/>
            <a:ext cx="111610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Konkursa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vizuālās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identitātes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videoklipu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banneru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izstrāde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  <a:r>
              <a:rPr lang="lv-LV" sz="2400" dirty="0" smtClean="0">
                <a:latin typeface="Calibri" panose="020F0502020204030204" pitchFamily="34" charset="0"/>
              </a:rPr>
              <a:t>                      </a:t>
            </a:r>
            <a:r>
              <a:rPr lang="en-US" sz="2400" dirty="0" smtClean="0">
                <a:latin typeface="Calibri" panose="020F0502020204030204" pitchFamily="34" charset="0"/>
              </a:rPr>
              <a:t>8 </a:t>
            </a:r>
            <a:r>
              <a:rPr lang="en-US" sz="2400" dirty="0">
                <a:latin typeface="Calibri" panose="020F0502020204030204" pitchFamily="34" charset="0"/>
              </a:rPr>
              <a:t>000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Mājaslapas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izstrāde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uzturēšana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līdz</a:t>
            </a:r>
            <a:r>
              <a:rPr lang="en-US" sz="2400" dirty="0">
                <a:latin typeface="Calibri" panose="020F0502020204030204" pitchFamily="34" charset="0"/>
              </a:rPr>
              <a:t> 2020. </a:t>
            </a:r>
            <a:r>
              <a:rPr lang="en-US" sz="2400" dirty="0" err="1">
                <a:latin typeface="Calibri" panose="020F0502020204030204" pitchFamily="34" charset="0"/>
              </a:rPr>
              <a:t>gada</a:t>
            </a:r>
            <a:r>
              <a:rPr lang="en-US" sz="2400" dirty="0">
                <a:latin typeface="Calibri" panose="020F0502020204030204" pitchFamily="34" charset="0"/>
              </a:rPr>
              <a:t> 1. </a:t>
            </a:r>
            <a:r>
              <a:rPr lang="en-US" sz="2400" dirty="0" err="1">
                <a:latin typeface="Calibri" panose="020F0502020204030204" pitchFamily="34" charset="0"/>
              </a:rPr>
              <a:t>janvārim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  <a:r>
              <a:rPr lang="lv-LV" sz="2400" dirty="0" smtClean="0">
                <a:latin typeface="Calibri" panose="020F0502020204030204" pitchFamily="34" charset="0"/>
              </a:rPr>
              <a:t>                   </a:t>
            </a:r>
            <a:r>
              <a:rPr lang="en-US" sz="2400" dirty="0" smtClean="0">
                <a:latin typeface="Calibri" panose="020F0502020204030204" pitchFamily="34" charset="0"/>
              </a:rPr>
              <a:t>10 </a:t>
            </a:r>
            <a:r>
              <a:rPr lang="en-US" sz="2400" dirty="0">
                <a:latin typeface="Calibri" panose="020F0502020204030204" pitchFamily="34" charset="0"/>
              </a:rPr>
              <a:t>000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Atklāšanas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pasākuma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starpfināla</a:t>
            </a:r>
            <a:r>
              <a:rPr lang="en-US" sz="2400" dirty="0">
                <a:latin typeface="Calibri" panose="020F0502020204030204" pitchFamily="34" charset="0"/>
              </a:rPr>
              <a:t> un </a:t>
            </a:r>
            <a:r>
              <a:rPr lang="en-US" sz="2400" dirty="0" err="1">
                <a:latin typeface="Calibri" panose="020F0502020204030204" pitchFamily="34" charset="0"/>
              </a:rPr>
              <a:t>fināla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organizēšana</a:t>
            </a:r>
            <a:r>
              <a:rPr lang="en-US" sz="2400" dirty="0">
                <a:latin typeface="Calibri" panose="020F0502020204030204" pitchFamily="34" charset="0"/>
              </a:rPr>
              <a:t> un </a:t>
            </a:r>
            <a:r>
              <a:rPr lang="en-US" sz="2400" dirty="0" err="1">
                <a:latin typeface="Calibri" panose="020F0502020204030204" pitchFamily="34" charset="0"/>
              </a:rPr>
              <a:t>filmēšana</a:t>
            </a:r>
            <a:r>
              <a:rPr lang="en-US" sz="2400" dirty="0">
                <a:latin typeface="Calibri" panose="020F0502020204030204" pitchFamily="34" charset="0"/>
              </a:rPr>
              <a:t>: 18 000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10 </a:t>
            </a:r>
            <a:r>
              <a:rPr lang="en-US" sz="2400" dirty="0" err="1">
                <a:latin typeface="Calibri" panose="020F0502020204030204" pitchFamily="34" charset="0"/>
              </a:rPr>
              <a:t>apmācību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semināri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  <a:r>
              <a:rPr lang="lv-LV" sz="2400" dirty="0" smtClean="0">
                <a:latin typeface="Calibri" panose="020F0502020204030204" pitchFamily="34" charset="0"/>
              </a:rPr>
              <a:t>                                                                                         </a:t>
            </a:r>
            <a:r>
              <a:rPr lang="en-US" sz="2400" dirty="0" smtClean="0">
                <a:latin typeface="Calibri" panose="020F0502020204030204" pitchFamily="34" charset="0"/>
              </a:rPr>
              <a:t>3000 </a:t>
            </a:r>
            <a:r>
              <a:rPr lang="en-US" sz="2400" dirty="0">
                <a:latin typeface="Calibri" panose="020F0502020204030204" pitchFamily="34" charset="0"/>
              </a:rPr>
              <a:t>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Transportai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izdevumi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  <a:r>
              <a:rPr lang="lv-LV" sz="2400" dirty="0" smtClean="0">
                <a:latin typeface="Calibri" panose="020F0502020204030204" pitchFamily="34" charset="0"/>
              </a:rPr>
              <a:t>                                                                                           </a:t>
            </a:r>
            <a:r>
              <a:rPr lang="en-US" sz="2400" dirty="0" smtClean="0">
                <a:latin typeface="Calibri" panose="020F0502020204030204" pitchFamily="34" charset="0"/>
              </a:rPr>
              <a:t>3000 </a:t>
            </a:r>
            <a:r>
              <a:rPr lang="en-US" sz="2400" dirty="0">
                <a:latin typeface="Calibri" panose="020F0502020204030204" pitchFamily="34" charset="0"/>
              </a:rPr>
              <a:t>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</a:rPr>
              <a:t>Projekta integrācija ar portālu Delfi.lv. 80-100 rakstu veidošana: </a:t>
            </a:r>
            <a:r>
              <a:rPr lang="lv-LV" sz="2400" dirty="0" smtClean="0">
                <a:latin typeface="Calibri" panose="020F0502020204030204" pitchFamily="34" charset="0"/>
              </a:rPr>
              <a:t>            </a:t>
            </a:r>
            <a:r>
              <a:rPr lang="sv-SE" sz="2400" dirty="0" smtClean="0">
                <a:latin typeface="Calibri" panose="020F0502020204030204" pitchFamily="34" charset="0"/>
              </a:rPr>
              <a:t>10 </a:t>
            </a:r>
            <a:r>
              <a:rPr lang="sv-SE" sz="2400" dirty="0">
                <a:latin typeface="Calibri" panose="020F0502020204030204" pitchFamily="34" charset="0"/>
              </a:rPr>
              <a:t>000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</a:rPr>
              <a:t>Projekta vadības </a:t>
            </a:r>
            <a:r>
              <a:rPr lang="sv-SE" sz="2400" dirty="0" smtClean="0">
                <a:latin typeface="Calibri" panose="020F0502020204030204" pitchFamily="34" charset="0"/>
              </a:rPr>
              <a:t>izmaksas</a:t>
            </a:r>
            <a:r>
              <a:rPr lang="lv-LV" sz="2400" dirty="0" smtClean="0">
                <a:latin typeface="Calibri" panose="020F0502020204030204" pitchFamily="34" charset="0"/>
              </a:rPr>
              <a:t>, atalgojums 2 cilvēkiem:                                  </a:t>
            </a:r>
            <a:r>
              <a:rPr lang="sv-SE" sz="2400" dirty="0" smtClean="0">
                <a:latin typeface="Calibri" panose="020F0502020204030204" pitchFamily="34" charset="0"/>
              </a:rPr>
              <a:t>44  </a:t>
            </a:r>
            <a:r>
              <a:rPr lang="sv-SE" sz="2400" dirty="0">
                <a:latin typeface="Calibri" panose="020F0502020204030204" pitchFamily="34" charset="0"/>
              </a:rPr>
              <a:t>000 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Citi </a:t>
            </a:r>
            <a:r>
              <a:rPr lang="en-US" sz="2400" dirty="0" err="1">
                <a:latin typeface="Calibri" panose="020F0502020204030204" pitchFamily="34" charset="0"/>
              </a:rPr>
              <a:t>izdevumi</a:t>
            </a:r>
            <a:r>
              <a:rPr lang="en-US" sz="2400" dirty="0">
                <a:latin typeface="Calibri" panose="020F0502020204030204" pitchFamily="34" charset="0"/>
              </a:rPr>
              <a:t>: </a:t>
            </a:r>
            <a:r>
              <a:rPr lang="lv-LV" sz="2400" dirty="0" smtClean="0">
                <a:latin typeface="Calibri" panose="020F0502020204030204" pitchFamily="34" charset="0"/>
              </a:rPr>
              <a:t>                                                                                                         </a:t>
            </a:r>
            <a:r>
              <a:rPr lang="en-US" sz="2400" dirty="0" smtClean="0">
                <a:latin typeface="Calibri" panose="020F0502020204030204" pitchFamily="34" charset="0"/>
              </a:rPr>
              <a:t>4000 EUR</a:t>
            </a:r>
            <a:endParaRPr lang="lv-LV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</a:rPr>
              <a:t>Kopā: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lv-LV" sz="2400" dirty="0" smtClean="0">
                <a:latin typeface="Calibri" panose="020F0502020204030204" pitchFamily="34" charset="0"/>
              </a:rPr>
              <a:t>                                                                                                                  100 000 EUR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3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VALSTS LĪDZFINANSĒJUMS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3059" y="1587678"/>
            <a:ext cx="68624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Calibri" panose="020F0502020204030204" pitchFamily="34" charset="0"/>
              </a:rPr>
              <a:t>20 000 EUR 2016 </a:t>
            </a:r>
            <a:r>
              <a:rPr lang="fr-FR" sz="2200" dirty="0" err="1" smtClean="0">
                <a:latin typeface="Calibri" panose="020F0502020204030204" pitchFamily="34" charset="0"/>
              </a:rPr>
              <a:t>gad</a:t>
            </a:r>
            <a:r>
              <a:rPr lang="lv-LV" sz="2200" dirty="0" smtClean="0">
                <a:latin typeface="Calibri" panose="020F0502020204030204" pitchFamily="34" charset="0"/>
              </a:rPr>
              <a:t>a septembris</a:t>
            </a:r>
            <a:endParaRPr lang="fr-FR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Calibri" panose="020F0502020204030204" pitchFamily="34" charset="0"/>
              </a:rPr>
              <a:t>15 000 EUR 2017. </a:t>
            </a:r>
            <a:r>
              <a:rPr lang="fr-FR" sz="2200" dirty="0" err="1" smtClean="0">
                <a:latin typeface="Calibri" panose="020F0502020204030204" pitchFamily="34" charset="0"/>
              </a:rPr>
              <a:t>gad</a:t>
            </a:r>
            <a:r>
              <a:rPr lang="lv-LV" sz="2200" dirty="0" smtClean="0">
                <a:latin typeface="Calibri" panose="020F0502020204030204" pitchFamily="34" charset="0"/>
              </a:rPr>
              <a:t>s</a:t>
            </a:r>
            <a:endParaRPr lang="fr-FR" sz="22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latin typeface="Calibri" panose="020F0502020204030204" pitchFamily="34" charset="0"/>
              </a:rPr>
              <a:t>15 000 EUR 2018. </a:t>
            </a:r>
            <a:r>
              <a:rPr lang="fr-FR" sz="2200" dirty="0" err="1" smtClean="0">
                <a:latin typeface="Calibri" panose="020F0502020204030204" pitchFamily="34" charset="0"/>
              </a:rPr>
              <a:t>gad</a:t>
            </a:r>
            <a:r>
              <a:rPr lang="lv-LV" sz="2200" dirty="0" smtClean="0">
                <a:latin typeface="Calibri" panose="020F0502020204030204" pitchFamily="34" charset="0"/>
              </a:rPr>
              <a:t>s</a:t>
            </a:r>
          </a:p>
          <a:p>
            <a:endParaRPr lang="fr-FR" dirty="0">
              <a:latin typeface="Calibri" panose="020F0502020204030204" pitchFamily="34" charset="0"/>
            </a:endParaRPr>
          </a:p>
          <a:p>
            <a:r>
              <a:rPr lang="lv-LV" b="1" dirty="0">
                <a:latin typeface="Calibri" panose="020F0502020204030204" pitchFamily="34" charset="0"/>
              </a:rPr>
              <a:t>Nodokļos projekts atgrieztu valstī tiešā veidā vismaz 15 000 EUR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81317" y="362357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000" dirty="0" smtClean="0">
                <a:latin typeface="Calibri" panose="020F0502020204030204" pitchFamily="34" charset="0"/>
              </a:rPr>
              <a:t>   Potenciālie finansējuma avoti: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20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EM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VARAM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LIAA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</a:rPr>
              <a:t>Altum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</a:rPr>
              <a:t>Lauku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atbalsta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dienests</a:t>
            </a:r>
            <a:r>
              <a:rPr lang="en-US" sz="2000" dirty="0">
                <a:latin typeface="Calibri" panose="020F0502020204030204" pitchFamily="34" charset="0"/>
              </a:rPr>
              <a:t>/ Leader </a:t>
            </a:r>
            <a:r>
              <a:rPr lang="en-US" sz="2000" dirty="0" err="1">
                <a:latin typeface="Calibri" panose="020F0502020204030204" pitchFamily="34" charset="0"/>
              </a:rPr>
              <a:t>programma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</a:rPr>
              <a:t>Sabiedrības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integrācijas</a:t>
            </a:r>
            <a:r>
              <a:rPr lang="en-US" sz="2000" dirty="0">
                <a:latin typeface="Calibri" panose="020F0502020204030204" pitchFamily="34" charset="0"/>
              </a:rPr>
              <a:t> 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000" dirty="0">
                <a:latin typeface="Calibri" panose="020F0502020204030204" pitchFamily="34" charset="0"/>
              </a:rPr>
              <a:t>Valsts uzņēmumi, piemēram, </a:t>
            </a:r>
            <a:r>
              <a:rPr lang="lv-LV" sz="2000" dirty="0" smtClean="0">
                <a:latin typeface="Calibri" panose="020F0502020204030204" pitchFamily="34" charset="0"/>
              </a:rPr>
              <a:t>Latvenergo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3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PALDIES PAR UZMANĪBU!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412" y="5555692"/>
            <a:ext cx="9605682" cy="8115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 smtClean="0"/>
              <a:t>Andris Čeksters</a:t>
            </a:r>
          </a:p>
          <a:p>
            <a:pPr marL="0" indent="0">
              <a:buNone/>
            </a:pPr>
            <a:r>
              <a:rPr lang="lv-LV" dirty="0" smtClean="0"/>
              <a:t>t. 20006250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00" y="1027906"/>
            <a:ext cx="4270799" cy="42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83"/>
            <a:ext cx="10515600" cy="1325563"/>
          </a:xfrm>
        </p:spPr>
        <p:txBody>
          <a:bodyPr/>
          <a:lstStyle/>
          <a:p>
            <a:r>
              <a:rPr lang="lv-LV" dirty="0" smtClean="0"/>
              <a:t>STUDENTU BIZNESA PROJEKTU KONKURSS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1232" y="5668216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dirty="0" smtClean="0">
                <a:latin typeface="Calibri" panose="020F0502020204030204" pitchFamily="34" charset="0"/>
              </a:rPr>
              <a:t>Iesaista Latvijas talantīgākos un uzņēmīgākos studentus, lai radītu jaunas ekonomiskas vērtības Latvijas novados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98" y="707264"/>
            <a:ext cx="4713668" cy="471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98" y="224787"/>
            <a:ext cx="10515600" cy="1325563"/>
          </a:xfrm>
        </p:spPr>
        <p:txBody>
          <a:bodyPr/>
          <a:lstStyle/>
          <a:p>
            <a:r>
              <a:rPr lang="lv-LV" dirty="0" smtClean="0"/>
              <a:t>PAMATVĒRTĪBAS ILGTSPĒJĪGAI ATTĪSTĪBAI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09353" y="1911268"/>
            <a:ext cx="7383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</a:rPr>
              <a:t>Spēja uzņemties riskus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</a:rPr>
              <a:t>Spēja uzņemties atbildību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Spēja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sasniegt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rezultātus</a:t>
            </a:r>
            <a:r>
              <a:rPr lang="en-US" sz="2400" dirty="0">
                <a:latin typeface="Calibri" panose="020F0502020204030204" pitchFamily="34" charset="0"/>
              </a:rPr>
              <a:t> un </a:t>
            </a:r>
            <a:r>
              <a:rPr lang="en-US" sz="2400" dirty="0" err="1">
                <a:latin typeface="Calibri" panose="020F0502020204030204" pitchFamily="34" charset="0"/>
              </a:rPr>
              <a:t>radīt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jaunu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vērtību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5154" y="5385396"/>
            <a:ext cx="11676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u="sng" dirty="0" smtClean="0">
                <a:latin typeface="Calibri" panose="020F0502020204030204" pitchFamily="34" charset="0"/>
              </a:rPr>
              <a:t>Uzņēmējdarbība </a:t>
            </a:r>
            <a:r>
              <a:rPr lang="lv-LV" sz="2400" u="sng" dirty="0">
                <a:latin typeface="Calibri" panose="020F0502020204030204" pitchFamily="34" charset="0"/>
              </a:rPr>
              <a:t>kā pamats </a:t>
            </a:r>
            <a:r>
              <a:rPr lang="lv-LV" sz="2400" u="sng" dirty="0" smtClean="0">
                <a:latin typeface="Calibri" panose="020F0502020204030204" pitchFamily="34" charset="0"/>
              </a:rPr>
              <a:t>ne </a:t>
            </a:r>
            <a:r>
              <a:rPr lang="lv-LV" sz="2400" u="sng" dirty="0">
                <a:latin typeface="Calibri" panose="020F0502020204030204" pitchFamily="34" charset="0"/>
              </a:rPr>
              <a:t>tikai </a:t>
            </a:r>
            <a:r>
              <a:rPr lang="lv-LV" sz="2400" u="sng" dirty="0" smtClean="0">
                <a:latin typeface="Calibri" panose="020F0502020204030204" pitchFamily="34" charset="0"/>
              </a:rPr>
              <a:t>indivīda, bet arī visas sabiedrības labklājības celšanai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0554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98" y="224787"/>
            <a:ext cx="10515600" cy="1325563"/>
          </a:xfrm>
        </p:spPr>
        <p:txBody>
          <a:bodyPr/>
          <a:lstStyle/>
          <a:p>
            <a:pPr algn="ctr"/>
            <a:r>
              <a:rPr lang="lv-LV" dirty="0" smtClean="0"/>
              <a:t>PILOTPROJEKTS «RADĀM NOVADAM»</a:t>
            </a:r>
            <a:r>
              <a:rPr lang="lv-LV" dirty="0"/>
              <a:t/>
            </a:r>
            <a:br>
              <a:rPr lang="lv-LV" dirty="0"/>
            </a:br>
            <a:r>
              <a:rPr lang="lv-LV" sz="2400" dirty="0" smtClean="0"/>
              <a:t>2013. GADA RUDENS- 2016. GADA VASARA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74695" y="3068623"/>
            <a:ext cx="116768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u="sng" dirty="0"/>
              <a:t>Mērķi un </a:t>
            </a:r>
            <a:r>
              <a:rPr lang="lv-LV" sz="2400" b="1" u="sng" dirty="0" smtClean="0"/>
              <a:t>galvenie vērtēšanas kritēriji:</a:t>
            </a:r>
            <a:endParaRPr lang="lv-LV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Radīt</a:t>
            </a:r>
            <a:r>
              <a:rPr lang="en-US" sz="2400" dirty="0"/>
              <a:t> </a:t>
            </a:r>
            <a:r>
              <a:rPr lang="en-US" sz="2400" dirty="0" err="1"/>
              <a:t>jaunas</a:t>
            </a:r>
            <a:r>
              <a:rPr lang="en-US" sz="2400" dirty="0"/>
              <a:t> </a:t>
            </a:r>
            <a:r>
              <a:rPr lang="en-US" sz="2400" dirty="0" err="1"/>
              <a:t>darbavietas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/>
              <a:t>Radīt nodokļu ieņēmumus novadiem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Radīt</a:t>
            </a:r>
            <a:r>
              <a:rPr lang="en-US" sz="2400" dirty="0"/>
              <a:t> </a:t>
            </a:r>
            <a:r>
              <a:rPr lang="en-US" sz="2400" dirty="0" err="1"/>
              <a:t>jaunus</a:t>
            </a:r>
            <a:r>
              <a:rPr lang="en-US" sz="2400" dirty="0"/>
              <a:t> </a:t>
            </a:r>
            <a:r>
              <a:rPr lang="en-US" sz="2400" dirty="0" err="1"/>
              <a:t>ienākumus</a:t>
            </a:r>
            <a:r>
              <a:rPr lang="en-US" sz="2400" dirty="0"/>
              <a:t> </a:t>
            </a:r>
            <a:r>
              <a:rPr lang="en-US" sz="2400" dirty="0" err="1"/>
              <a:t>novadu</a:t>
            </a:r>
            <a:r>
              <a:rPr lang="en-US" sz="2400" dirty="0"/>
              <a:t> </a:t>
            </a:r>
            <a:r>
              <a:rPr lang="en-US" sz="2400" dirty="0" err="1"/>
              <a:t>iedzīvotājiem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Piesaistīt</a:t>
            </a:r>
            <a:r>
              <a:rPr lang="en-US" sz="2400" dirty="0" smtClean="0"/>
              <a:t> </a:t>
            </a:r>
            <a:r>
              <a:rPr lang="en-US" sz="2400" dirty="0" err="1"/>
              <a:t>finansējumu</a:t>
            </a:r>
            <a:r>
              <a:rPr lang="en-US" sz="2400" dirty="0"/>
              <a:t> biznesa un </a:t>
            </a:r>
            <a:r>
              <a:rPr lang="en-US" sz="2400" dirty="0" err="1"/>
              <a:t>sabiedriskiem</a:t>
            </a:r>
            <a:r>
              <a:rPr lang="en-US" sz="2400" dirty="0"/>
              <a:t> </a:t>
            </a:r>
            <a:r>
              <a:rPr lang="en-US" sz="2400" dirty="0" err="1" smtClean="0"/>
              <a:t>projektiem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1474695" y="172020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19 </a:t>
            </a:r>
            <a:r>
              <a:rPr lang="en-US" sz="2400" dirty="0" err="1">
                <a:latin typeface="Calibri" panose="020F0502020204030204" pitchFamily="34" charset="0"/>
              </a:rPr>
              <a:t>novadi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10 </a:t>
            </a:r>
            <a:r>
              <a:rPr lang="en-US" sz="2400" dirty="0" err="1">
                <a:latin typeface="Calibri" panose="020F0502020204030204" pitchFamily="34" charset="0"/>
              </a:rPr>
              <a:t>augstskolas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120 </a:t>
            </a:r>
            <a:r>
              <a:rPr lang="en-US" sz="2400" dirty="0" err="1">
                <a:latin typeface="Calibri" panose="020F0502020204030204" pitchFamily="34" charset="0"/>
              </a:rPr>
              <a:t>studenti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5" y="6056043"/>
            <a:ext cx="2172951" cy="62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01" y="5533069"/>
            <a:ext cx="1440866" cy="794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4" y="5954179"/>
            <a:ext cx="1345017" cy="638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24" y="6180868"/>
            <a:ext cx="2113821" cy="636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33" y="5637368"/>
            <a:ext cx="1887080" cy="544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678" y="6048481"/>
            <a:ext cx="1437515" cy="6282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5008" y="5595063"/>
            <a:ext cx="10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RĪKOTĀJS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56205" y="5582702"/>
            <a:ext cx="11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ORGANIZĒ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93049" y="5582702"/>
            <a:ext cx="109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ATBALSTA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87024" y="5115972"/>
            <a:ext cx="206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MAZIE ATBALSTĪTĀJI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069" y="5485304"/>
            <a:ext cx="1304727" cy="12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GALVENIE REZULTĀTI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2238326"/>
            <a:ext cx="59951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</a:rPr>
              <a:t>Izveidoti 11 jauni uzņēmumi un </a:t>
            </a:r>
            <a:r>
              <a:rPr lang="lv-LV" sz="2400" dirty="0" smtClean="0">
                <a:latin typeface="Calibri" panose="020F0502020204030204" pitchFamily="34" charset="0"/>
              </a:rPr>
              <a:t>biedrības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Piesaistīts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finansējums</a:t>
            </a:r>
            <a:r>
              <a:rPr lang="en-US" sz="2400" dirty="0">
                <a:latin typeface="Calibri" panose="020F0502020204030204" pitchFamily="34" charset="0"/>
              </a:rPr>
              <a:t> biznesa </a:t>
            </a:r>
            <a:r>
              <a:rPr lang="en-US" sz="2400" dirty="0" err="1">
                <a:latin typeface="Calibri" panose="020F0502020204030204" pitchFamily="34" charset="0"/>
              </a:rPr>
              <a:t>projektu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īstenošanai</a:t>
            </a:r>
            <a:r>
              <a:rPr lang="en-US" sz="2400" dirty="0">
                <a:latin typeface="Calibri" panose="020F0502020204030204" pitchFamily="34" charset="0"/>
              </a:rPr>
              <a:t> ~ 175 000 EUR </a:t>
            </a:r>
            <a:r>
              <a:rPr lang="en-US" sz="2400" dirty="0" err="1" smtClean="0">
                <a:latin typeface="Calibri" panose="020F0502020204030204" pitchFamily="34" charset="0"/>
              </a:rPr>
              <a:t>apmērā</a:t>
            </a:r>
            <a:endParaRPr lang="lv-LV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4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Calibri" panose="020F0502020204030204" pitchFamily="34" charset="0"/>
              </a:rPr>
              <a:t>Radītas vismaz 7 jaunas darba vietas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91" y="1690687"/>
            <a:ext cx="5294780" cy="356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2" y="31428"/>
            <a:ext cx="8713694" cy="67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2598"/>
            <a:ext cx="8394848" cy="3573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848" y="1523063"/>
            <a:ext cx="3654585" cy="35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KONKURSA UNIKĀLĀ PIEVIENOTĀ VĒRTĪBA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4776" y="1921186"/>
            <a:ext cx="1078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Iespējas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veidot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produktīvākas</a:t>
            </a:r>
            <a:r>
              <a:rPr lang="en-US" sz="2400" dirty="0">
                <a:latin typeface="Calibri" panose="020F0502020204030204" pitchFamily="34" charset="0"/>
              </a:rPr>
              <a:t> un </a:t>
            </a:r>
            <a:r>
              <a:rPr lang="en-US" sz="2400" dirty="0" err="1">
                <a:latin typeface="Calibri" panose="020F0502020204030204" pitchFamily="34" charset="0"/>
              </a:rPr>
              <a:t>labvēlīgākas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attiecības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starp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jauniešiem</a:t>
            </a:r>
            <a:r>
              <a:rPr lang="en-US" sz="2400" dirty="0">
                <a:latin typeface="Calibri" panose="020F0502020204030204" pitchFamily="34" charset="0"/>
              </a:rPr>
              <a:t> un </a:t>
            </a:r>
            <a:r>
              <a:rPr lang="en-US" sz="2400" dirty="0" err="1">
                <a:latin typeface="Calibri" panose="020F0502020204030204" pitchFamily="34" charset="0"/>
              </a:rPr>
              <a:t>pašvaldībām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Pozitīva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reputācija</a:t>
            </a:r>
            <a:r>
              <a:rPr lang="en-US" sz="2400" dirty="0">
                <a:latin typeface="Calibri" panose="020F0502020204030204" pitchFamily="34" charset="0"/>
              </a:rPr>
              <a:t> un </a:t>
            </a:r>
            <a:r>
              <a:rPr lang="en-US" sz="2400" dirty="0" err="1">
                <a:latin typeface="Calibri" panose="020F0502020204030204" pitchFamily="34" charset="0"/>
              </a:rPr>
              <a:t>papildus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uzticamība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lv-LV" sz="2400" dirty="0" smtClean="0">
                <a:latin typeface="Calibri" panose="020F0502020204030204" pitchFamily="34" charset="0"/>
              </a:rPr>
              <a:t>piesaistot finansējumu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alibri" panose="020F0502020204030204" pitchFamily="34" charset="0"/>
              </a:rPr>
              <a:t>Plaša</a:t>
            </a:r>
            <a:r>
              <a:rPr lang="lv-LV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</a:rPr>
              <a:t>publicitāte</a:t>
            </a:r>
            <a:r>
              <a:rPr lang="lv-LV" sz="2400" dirty="0" smtClean="0">
                <a:latin typeface="Calibri" panose="020F0502020204030204" pitchFamily="34" charset="0"/>
              </a:rPr>
              <a:t> reģionālā un nacionālā mērogā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anose="020F0502020204030204" pitchFamily="34" charset="0"/>
              </a:rPr>
              <a:t>Iespējas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izmantot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augstskolu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resursus</a:t>
            </a:r>
            <a:r>
              <a:rPr lang="en-US" sz="2400" dirty="0">
                <a:latin typeface="Calibri" panose="020F0502020204030204" pitchFamily="34" charset="0"/>
              </a:rPr>
              <a:t> un </a:t>
            </a:r>
            <a:r>
              <a:rPr lang="en-US" sz="2400" dirty="0" err="1">
                <a:latin typeface="Calibri" panose="020F0502020204030204" pitchFamily="34" charset="0"/>
              </a:rPr>
              <a:t>atbalstu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</a:rPr>
              <a:t>lai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sasniegtu</a:t>
            </a: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</a:rPr>
              <a:t>rezultātus</a:t>
            </a: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latin typeface="Calibri" panose="020F0502020204030204" pitchFamily="34" charset="0"/>
              </a:rPr>
              <a:t>Iespējas bez maksas saņemt grāmatvedības, dizaina, juridiskās </a:t>
            </a:r>
            <a:r>
              <a:rPr lang="lv-LV" sz="2400" dirty="0" smtClean="0">
                <a:latin typeface="Calibri" panose="020F0502020204030204" pitchFamily="34" charset="0"/>
              </a:rPr>
              <a:t>konsultācijas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53" y="4657985"/>
            <a:ext cx="2163575" cy="20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IEGŪTĀS ATZIŅAS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94129" y="1690688"/>
            <a:ext cx="125057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200" b="1" dirty="0">
                <a:latin typeface="Calibri" panose="020F0502020204030204" pitchFamily="34" charset="0"/>
              </a:rPr>
              <a:t>Pilotprojekts ir pierādījis to, ka šāds konkurss var efektīvā veidā radīt reālas pozitīvas </a:t>
            </a:r>
            <a:r>
              <a:rPr lang="lv-LV" sz="2200" b="1" dirty="0" smtClean="0">
                <a:latin typeface="Calibri" panose="020F0502020204030204" pitchFamily="34" charset="0"/>
              </a:rPr>
              <a:t>pārmaiņas</a:t>
            </a:r>
            <a:endParaRPr lang="lv-LV" sz="22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129" y="2397249"/>
            <a:ext cx="11716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Calibri" panose="020F0502020204030204" pitchFamily="34" charset="0"/>
              </a:rPr>
              <a:t>Projekts ir saņēmis plašu sabiedrības atzinību, tai skaitā apbalvojumu par izcilu ieguldījumu Latvijas nākotnē 2015. </a:t>
            </a:r>
            <a:r>
              <a:rPr lang="lv-LV" dirty="0" smtClean="0">
                <a:latin typeface="Calibri" panose="020F0502020204030204" pitchFamily="34" charset="0"/>
              </a:rPr>
              <a:t>gadā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7" y="2766581"/>
            <a:ext cx="3836894" cy="2557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1" y="2766581"/>
            <a:ext cx="5552322" cy="25609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2331" y="6150114"/>
            <a:ext cx="11551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 err="1">
                <a:latin typeface="Calibri" panose="020F0502020204030204" pitchFamily="34" charset="0"/>
              </a:rPr>
              <a:t>Ir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iegūta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pieredze</a:t>
            </a:r>
            <a:r>
              <a:rPr lang="en-US" sz="2000" u="sng" dirty="0">
                <a:latin typeface="Calibri" panose="020F0502020204030204" pitchFamily="34" charset="0"/>
              </a:rPr>
              <a:t> un </a:t>
            </a:r>
            <a:r>
              <a:rPr lang="en-US" sz="2000" u="sng" dirty="0" err="1">
                <a:latin typeface="Calibri" panose="020F0502020204030204" pitchFamily="34" charset="0"/>
              </a:rPr>
              <a:t>zināšanas</a:t>
            </a:r>
            <a:r>
              <a:rPr lang="en-US" sz="2000" u="sng" dirty="0">
                <a:latin typeface="Calibri" panose="020F0502020204030204" pitchFamily="34" charset="0"/>
              </a:rPr>
              <a:t>, </a:t>
            </a:r>
            <a:r>
              <a:rPr lang="en-US" sz="2000" u="sng" dirty="0" err="1">
                <a:latin typeface="Calibri" panose="020F0502020204030204" pitchFamily="34" charset="0"/>
              </a:rPr>
              <a:t>uz</a:t>
            </a:r>
            <a:r>
              <a:rPr lang="en-US" sz="2000" u="sng" dirty="0">
                <a:latin typeface="Calibri" panose="020F0502020204030204" pitchFamily="34" charset="0"/>
              </a:rPr>
              <a:t> kuru </a:t>
            </a:r>
            <a:r>
              <a:rPr lang="en-US" sz="2000" u="sng" dirty="0" err="1">
                <a:latin typeface="Calibri" panose="020F0502020204030204" pitchFamily="34" charset="0"/>
              </a:rPr>
              <a:t>pamata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ir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iespējams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sarīkot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nākamo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konkursu</a:t>
            </a:r>
            <a:r>
              <a:rPr lang="en-US" sz="2000" u="sng" dirty="0">
                <a:latin typeface="Calibri" panose="020F0502020204030204" pitchFamily="34" charset="0"/>
              </a:rPr>
              <a:t>, </a:t>
            </a:r>
            <a:r>
              <a:rPr lang="en-US" sz="2000" u="sng" dirty="0" err="1">
                <a:latin typeface="Calibri" panose="020F0502020204030204" pitchFamily="34" charset="0"/>
              </a:rPr>
              <a:t>kurš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sasniegtu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daudz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ievērojamākus</a:t>
            </a:r>
            <a:r>
              <a:rPr lang="en-US" sz="2000" u="sng" dirty="0">
                <a:latin typeface="Calibri" panose="020F0502020204030204" pitchFamily="34" charset="0"/>
              </a:rPr>
              <a:t> </a:t>
            </a:r>
            <a:r>
              <a:rPr lang="en-US" sz="2000" u="sng" dirty="0" err="1">
                <a:latin typeface="Calibri" panose="020F0502020204030204" pitchFamily="34" charset="0"/>
              </a:rPr>
              <a:t>rezultātus</a:t>
            </a:r>
            <a:r>
              <a:rPr lang="en-US" sz="2000" u="sng" dirty="0">
                <a:latin typeface="Calibri" panose="020F0502020204030204" pitchFamily="34" charset="0"/>
              </a:rPr>
              <a:t>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133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501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STUDENTU BIZNESA PROJEKTU KONKURSS</vt:lpstr>
      <vt:lpstr>PAMATVĒRTĪBAS ILGTSPĒJĪGAI ATTĪSTĪBAI</vt:lpstr>
      <vt:lpstr>PILOTPROJEKTS «RADĀM NOVADAM» 2013. GADA RUDENS- 2016. GADA VASARA</vt:lpstr>
      <vt:lpstr>GALVENIE REZULTĀTI</vt:lpstr>
      <vt:lpstr>PowerPoint Presentation</vt:lpstr>
      <vt:lpstr>PowerPoint Presentation</vt:lpstr>
      <vt:lpstr>KONKURSA UNIKĀLĀ PIEVIENOTĀ VĒRTĪBA</vt:lpstr>
      <vt:lpstr>IEGŪTĀS ATZIŅAS</vt:lpstr>
      <vt:lpstr>«RADĀM NOVADAM»  2016. GADA RUDENS -2018. GADA VASARA 100 000 EUR GRANTU FONDS</vt:lpstr>
      <vt:lpstr>ORGANIZĒŠANA</vt:lpstr>
      <vt:lpstr>IZMAKSU POZĪCIJAS</vt:lpstr>
      <vt:lpstr>VALSTS LĪDZFINANSĒJUMS</vt:lpstr>
      <vt:lpstr>PALDIES PAR UZMANĪBU!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dzhokers</dc:creator>
  <cp:lastModifiedBy>dzhokers</cp:lastModifiedBy>
  <cp:revision>48</cp:revision>
  <dcterms:created xsi:type="dcterms:W3CDTF">2016-04-19T07:18:54Z</dcterms:created>
  <dcterms:modified xsi:type="dcterms:W3CDTF">2016-04-19T09:38:45Z</dcterms:modified>
</cp:coreProperties>
</file>